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1" r:id="rId3"/>
    <p:sldId id="272" r:id="rId4"/>
    <p:sldId id="273" r:id="rId5"/>
    <p:sldId id="277" r:id="rId6"/>
    <p:sldId id="274" r:id="rId7"/>
    <p:sldId id="280" r:id="rId8"/>
    <p:sldId id="297" r:id="rId9"/>
    <p:sldId id="281" r:id="rId10"/>
    <p:sldId id="278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95" r:id="rId19"/>
    <p:sldId id="293" r:id="rId20"/>
    <p:sldId id="296" r:id="rId21"/>
    <p:sldId id="292" r:id="rId22"/>
    <p:sldId id="299" r:id="rId23"/>
    <p:sldId id="289" r:id="rId24"/>
    <p:sldId id="290" r:id="rId25"/>
    <p:sldId id="298" r:id="rId26"/>
    <p:sldId id="260" r:id="rId27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2" autoAdjust="0"/>
    <p:restoredTop sz="94660"/>
  </p:normalViewPr>
  <p:slideViewPr>
    <p:cSldViewPr snapToGrid="0" snapToObjects="1" showGuides="1">
      <p:cViewPr varScale="1">
        <p:scale>
          <a:sx n="88" d="100"/>
          <a:sy n="88" d="100"/>
        </p:scale>
        <p:origin x="-1074" y="-102"/>
      </p:cViewPr>
      <p:guideLst>
        <p:guide orient="horz" pos="3200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D7446-2996-7245-AEC9-8CA712C18DA5}" type="datetimeFigureOut">
              <a:rPr kumimoji="1" lang="zh-CN" altLang="en-US" smtClean="0"/>
              <a:t>2015/10/14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88CCD-5220-0B44-B03B-8060159D53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5252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88CCD-5220-0B44-B03B-8060159D530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9425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88CCD-5220-0B44-B03B-8060159D5303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9425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88CCD-5220-0B44-B03B-8060159D5303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9425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88CCD-5220-0B44-B03B-8060159D5303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9425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88CCD-5220-0B44-B03B-8060159D530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9425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88CCD-5220-0B44-B03B-8060159D5303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9425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79532-6D34-4C45-A76C-EF88F7E9DDBF}" type="datetimeFigureOut">
              <a:rPr kumimoji="1" lang="zh-CN" altLang="en-US" smtClean="0"/>
              <a:t>2015/10/14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9382-A961-3048-8A95-785D36C388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6000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79532-6D34-4C45-A76C-EF88F7E9DDBF}" type="datetimeFigureOut">
              <a:rPr kumimoji="1" lang="zh-CN" altLang="en-US" smtClean="0"/>
              <a:t>2015/10/14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9382-A961-3048-8A95-785D36C388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6813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79532-6D34-4C45-A76C-EF88F7E9DDBF}" type="datetimeFigureOut">
              <a:rPr kumimoji="1" lang="zh-CN" altLang="en-US" smtClean="0"/>
              <a:t>2015/10/14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9382-A961-3048-8A95-785D36C388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2473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79532-6D34-4C45-A76C-EF88F7E9DDBF}" type="datetimeFigureOut">
              <a:rPr kumimoji="1" lang="zh-CN" altLang="en-US" smtClean="0"/>
              <a:t>2015/10/14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9382-A961-3048-8A95-785D36C388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8415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79532-6D34-4C45-A76C-EF88F7E9DDBF}" type="datetimeFigureOut">
              <a:rPr kumimoji="1" lang="zh-CN" altLang="en-US" smtClean="0"/>
              <a:t>2015/10/14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9382-A961-3048-8A95-785D36C388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7012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79532-6D34-4C45-A76C-EF88F7E9DDBF}" type="datetimeFigureOut">
              <a:rPr kumimoji="1" lang="zh-CN" altLang="en-US" smtClean="0"/>
              <a:t>2015/10/14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9382-A961-3048-8A95-785D36C388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3754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79532-6D34-4C45-A76C-EF88F7E9DDBF}" type="datetimeFigureOut">
              <a:rPr kumimoji="1" lang="zh-CN" altLang="en-US" smtClean="0"/>
              <a:t>2015/10/14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9382-A961-3048-8A95-785D36C388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8351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79532-6D34-4C45-A76C-EF88F7E9DDBF}" type="datetimeFigureOut">
              <a:rPr kumimoji="1" lang="zh-CN" altLang="en-US" smtClean="0"/>
              <a:t>2015/10/14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9382-A961-3048-8A95-785D36C388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4284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79532-6D34-4C45-A76C-EF88F7E9DDBF}" type="datetimeFigureOut">
              <a:rPr kumimoji="1" lang="zh-CN" altLang="en-US" smtClean="0"/>
              <a:t>2015/10/14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9382-A961-3048-8A95-785D36C388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9974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79532-6D34-4C45-A76C-EF88F7E9DDBF}" type="datetimeFigureOut">
              <a:rPr kumimoji="1" lang="zh-CN" altLang="en-US" smtClean="0"/>
              <a:t>2015/10/14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9382-A961-3048-8A95-785D36C388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9467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79532-6D34-4C45-A76C-EF88F7E9DDBF}" type="datetimeFigureOut">
              <a:rPr kumimoji="1" lang="zh-CN" altLang="en-US" smtClean="0"/>
              <a:t>2015/10/14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9382-A961-3048-8A95-785D36C388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9862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79532-6D34-4C45-A76C-EF88F7E9DDBF}" type="datetimeFigureOut">
              <a:rPr kumimoji="1" lang="zh-CN" altLang="en-US" smtClean="0"/>
              <a:t>2015/10/14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C9382-A961-3048-8A95-785D36C388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0998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PPT-01(1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44000" cy="514307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19535" y="2187030"/>
            <a:ext cx="63049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400" b="1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阿里</a:t>
            </a:r>
            <a:r>
              <a:rPr kumimoji="1" lang="zh-CN" altLang="en-US" sz="44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云</a:t>
            </a:r>
            <a:r>
              <a:rPr kumimoji="1" lang="en-US" altLang="zh-CN" sz="44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ECS</a:t>
            </a:r>
            <a:r>
              <a:rPr kumimoji="1" lang="zh-CN" altLang="en-US" sz="44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之倚天剑</a:t>
            </a:r>
            <a:r>
              <a:rPr kumimoji="1" lang="zh-CN" altLang="en-US" sz="4400" b="1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解析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77515" y="2912515"/>
            <a:ext cx="5384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——</a:t>
            </a:r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揭秘</a:t>
            </a:r>
            <a:r>
              <a:rPr kumimoji="1" lang="en-US" altLang="zh-CN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ECS 2.0</a:t>
            </a:r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虚拟化架构</a:t>
            </a:r>
            <a:endParaRPr kumimoji="1" lang="zh-CN" altLang="en-US" sz="32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3716" y="404792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旭卿（张献涛）博士</a:t>
            </a:r>
            <a:endParaRPr kumimoji="1" lang="en-US" altLang="zh-CN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阿里巴巴集团资深专家</a:t>
            </a:r>
            <a:endParaRPr kumimoji="1" lang="zh-CN" altLang="en-US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264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PP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0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7200" y="374270"/>
            <a:ext cx="4618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ECS 2.0</a:t>
            </a:r>
            <a:r>
              <a:rPr kumimoji="1" lang="zh-CN" altLang="en-US" sz="3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虚拟化技术架构</a:t>
            </a:r>
            <a:endParaRPr kumimoji="1" lang="zh-CN" altLang="en-US" sz="32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67544" y="1027460"/>
            <a:ext cx="8411518" cy="4032448"/>
            <a:chOff x="467544" y="1268760"/>
            <a:chExt cx="8136904" cy="5544616"/>
          </a:xfrm>
        </p:grpSpPr>
        <p:sp>
          <p:nvSpPr>
            <p:cNvPr id="35" name="圆角矩形 34"/>
            <p:cNvSpPr/>
            <p:nvPr/>
          </p:nvSpPr>
          <p:spPr>
            <a:xfrm>
              <a:off x="467544" y="6309320"/>
              <a:ext cx="8136904" cy="50405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HW    CPU,  VT-x  ,VT-d</a:t>
              </a:r>
              <a:endParaRPr lang="zh-CN" altLang="en-US" dirty="0"/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467544" y="5517232"/>
              <a:ext cx="8136904" cy="79208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 smtClean="0"/>
                <a:t>Linux Kernel</a:t>
              </a:r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3551054" y="5733256"/>
              <a:ext cx="2643755" cy="44035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KVM</a:t>
              </a:r>
              <a:endParaRPr lang="zh-CN" altLang="en-US" dirty="0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3203848" y="4077072"/>
              <a:ext cx="1008112" cy="108012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Qemu</a:t>
              </a:r>
              <a:endParaRPr lang="en-US" altLang="zh-CN" dirty="0"/>
            </a:p>
            <a:p>
              <a:pPr algn="ctr"/>
              <a:r>
                <a:rPr lang="en-US" altLang="zh-CN" sz="1400" dirty="0" err="1" smtClean="0">
                  <a:solidFill>
                    <a:srgbClr val="FF0000"/>
                  </a:solidFill>
                </a:rPr>
                <a:t>Virtio</a:t>
              </a:r>
              <a:r>
                <a:rPr lang="en-US" altLang="zh-CN" sz="1400" dirty="0" smtClean="0">
                  <a:solidFill>
                    <a:srgbClr val="FF0000"/>
                  </a:solidFill>
                </a:rPr>
                <a:t> backend 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5670625" y="3106012"/>
              <a:ext cx="1048368" cy="192288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VM</a:t>
              </a:r>
              <a:endParaRPr lang="zh-CN" altLang="en-US" sz="1600" dirty="0"/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5670625" y="4460915"/>
              <a:ext cx="1049596" cy="540624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 smtClean="0">
                  <a:solidFill>
                    <a:srgbClr val="FF0000"/>
                  </a:solidFill>
                </a:rPr>
                <a:t>Virtio</a:t>
              </a:r>
              <a:r>
                <a:rPr lang="en-US" altLang="zh-CN" sz="1400" dirty="0" smtClean="0">
                  <a:solidFill>
                    <a:srgbClr val="FF0000"/>
                  </a:solidFill>
                </a:rPr>
                <a:t> Frontend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203848" y="3212976"/>
              <a:ext cx="864096" cy="42847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Libvirt</a:t>
              </a:r>
              <a:endParaRPr lang="zh-CN" altLang="en-US" dirty="0"/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2051720" y="5708346"/>
              <a:ext cx="1152128" cy="40271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/>
                <a:t>v</a:t>
              </a:r>
              <a:r>
                <a:rPr lang="en-US" altLang="zh-CN" sz="1600" dirty="0" err="1" smtClean="0"/>
                <a:t>host</a:t>
              </a:r>
              <a:r>
                <a:rPr lang="en-US" altLang="zh-CN" sz="1600" dirty="0" smtClean="0"/>
                <a:t>-net</a:t>
              </a:r>
              <a:endParaRPr lang="zh-CN" altLang="en-US" sz="1600" dirty="0"/>
            </a:p>
          </p:txBody>
        </p:sp>
        <p:cxnSp>
          <p:nvCxnSpPr>
            <p:cNvPr id="44" name="直接箭头连接符 43"/>
            <p:cNvCxnSpPr>
              <a:stCxn id="38" idx="2"/>
            </p:cNvCxnSpPr>
            <p:nvPr/>
          </p:nvCxnSpPr>
          <p:spPr>
            <a:xfrm>
              <a:off x="3707904" y="5157193"/>
              <a:ext cx="1155536" cy="522578"/>
            </a:xfrm>
            <a:prstGeom prst="straightConnector1">
              <a:avLst/>
            </a:prstGeom>
            <a:ln w="381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40" idx="2"/>
              <a:endCxn id="37" idx="0"/>
            </p:cNvCxnSpPr>
            <p:nvPr/>
          </p:nvCxnSpPr>
          <p:spPr>
            <a:xfrm flipH="1">
              <a:off x="4872932" y="5028896"/>
              <a:ext cx="1321878" cy="704360"/>
            </a:xfrm>
            <a:prstGeom prst="straightConnector1">
              <a:avLst/>
            </a:prstGeom>
            <a:ln w="381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左右箭头 45"/>
            <p:cNvSpPr/>
            <p:nvPr/>
          </p:nvSpPr>
          <p:spPr>
            <a:xfrm>
              <a:off x="3203848" y="5823266"/>
              <a:ext cx="347205" cy="180020"/>
            </a:xfrm>
            <a:prstGeom prst="leftRightArrow">
              <a:avLst/>
            </a:prstGeom>
            <a:solidFill>
              <a:schemeClr val="bg1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上下箭头 46"/>
            <p:cNvSpPr/>
            <p:nvPr/>
          </p:nvSpPr>
          <p:spPr>
            <a:xfrm>
              <a:off x="3551053" y="3631828"/>
              <a:ext cx="196304" cy="435626"/>
            </a:xfrm>
            <a:prstGeom prst="upDownArrow">
              <a:avLst/>
            </a:prstGeom>
            <a:solidFill>
              <a:schemeClr val="bg1"/>
            </a:solidFill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187624" y="3972898"/>
              <a:ext cx="1295887" cy="54062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存储客户端</a:t>
              </a:r>
              <a:endParaRPr lang="en-US" altLang="zh-CN" dirty="0" smtClean="0"/>
            </a:p>
          </p:txBody>
        </p:sp>
        <p:sp>
          <p:nvSpPr>
            <p:cNvPr id="49" name="左右箭头 48"/>
            <p:cNvSpPr/>
            <p:nvPr/>
          </p:nvSpPr>
          <p:spPr>
            <a:xfrm>
              <a:off x="2483511" y="4160791"/>
              <a:ext cx="720337" cy="162287"/>
            </a:xfrm>
            <a:prstGeom prst="leftRightArrow">
              <a:avLst/>
            </a:prstGeom>
            <a:solidFill>
              <a:schemeClr val="bg1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上下箭头 50"/>
            <p:cNvSpPr/>
            <p:nvPr/>
          </p:nvSpPr>
          <p:spPr>
            <a:xfrm>
              <a:off x="4868186" y="1869256"/>
              <a:ext cx="221735" cy="1115062"/>
            </a:xfrm>
            <a:prstGeom prst="upDownArrow">
              <a:avLst/>
            </a:prstGeom>
            <a:solidFill>
              <a:schemeClr val="bg1"/>
            </a:solidFill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2312630" y="1412776"/>
              <a:ext cx="5572234" cy="57248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 smtClean="0"/>
                <a:t>后羿主控系统</a:t>
              </a:r>
              <a:endParaRPr lang="zh-CN" altLang="en-US" sz="2400" dirty="0"/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2051720" y="1268760"/>
              <a:ext cx="6408711" cy="1585965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1047236" y="3831759"/>
              <a:ext cx="1733390" cy="146944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3019252" y="3020374"/>
              <a:ext cx="5441180" cy="2280834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圆角矩形 59"/>
          <p:cNvSpPr/>
          <p:nvPr/>
        </p:nvSpPr>
        <p:spPr>
          <a:xfrm>
            <a:off x="7249497" y="2368024"/>
            <a:ext cx="1083750" cy="139846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VM</a:t>
            </a:r>
            <a:endParaRPr lang="zh-CN" altLang="en-US" sz="1600" dirty="0"/>
          </a:p>
        </p:txBody>
      </p:sp>
      <p:sp>
        <p:nvSpPr>
          <p:cNvPr id="61" name="圆角矩形 60"/>
          <p:cNvSpPr/>
          <p:nvPr/>
        </p:nvSpPr>
        <p:spPr>
          <a:xfrm>
            <a:off x="7248228" y="3384433"/>
            <a:ext cx="1085019" cy="393181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 smtClean="0">
                <a:solidFill>
                  <a:srgbClr val="FF0000"/>
                </a:solidFill>
              </a:rPr>
              <a:t>Virtio</a:t>
            </a:r>
            <a:r>
              <a:rPr lang="en-US" altLang="zh-CN" sz="1400" dirty="0" smtClean="0">
                <a:solidFill>
                  <a:srgbClr val="FF0000"/>
                </a:solidFill>
              </a:rPr>
              <a:t> Frontend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62" name="直接箭头连接符 61"/>
          <p:cNvCxnSpPr>
            <a:stCxn id="61" idx="2"/>
            <a:endCxn id="37" idx="0"/>
          </p:cNvCxnSpPr>
          <p:nvPr/>
        </p:nvCxnSpPr>
        <p:spPr>
          <a:xfrm flipH="1">
            <a:off x="5021610" y="3777614"/>
            <a:ext cx="2769128" cy="496752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圆角矩形 65"/>
          <p:cNvSpPr/>
          <p:nvPr/>
        </p:nvSpPr>
        <p:spPr>
          <a:xfrm>
            <a:off x="4490731" y="3056864"/>
            <a:ext cx="1042135" cy="785542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Qemu</a:t>
            </a:r>
            <a:endParaRPr lang="en-US" altLang="zh-CN" dirty="0"/>
          </a:p>
          <a:p>
            <a:pPr algn="ctr"/>
            <a:r>
              <a:rPr lang="en-US" altLang="zh-CN" sz="1400" dirty="0" err="1" smtClean="0">
                <a:solidFill>
                  <a:srgbClr val="FF0000"/>
                </a:solidFill>
              </a:rPr>
              <a:t>Virtio</a:t>
            </a:r>
            <a:r>
              <a:rPr lang="en-US" altLang="zh-CN" sz="1400" dirty="0" smtClean="0">
                <a:solidFill>
                  <a:srgbClr val="FF0000"/>
                </a:solidFill>
              </a:rPr>
              <a:t> backend 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490731" y="2428430"/>
            <a:ext cx="893259" cy="311615"/>
          </a:xfrm>
          <a:prstGeom prst="rect">
            <a:avLst/>
          </a:prstGeom>
          <a:solidFill>
            <a:schemeClr val="accent1"/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Libvirt</a:t>
            </a:r>
            <a:endParaRPr lang="zh-CN" altLang="en-US" dirty="0"/>
          </a:p>
        </p:txBody>
      </p:sp>
      <p:sp>
        <p:nvSpPr>
          <p:cNvPr id="68" name="上下箭头 67"/>
          <p:cNvSpPr/>
          <p:nvPr/>
        </p:nvSpPr>
        <p:spPr>
          <a:xfrm>
            <a:off x="4849654" y="2733050"/>
            <a:ext cx="202929" cy="316819"/>
          </a:xfrm>
          <a:prstGeom prst="upDownArrow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箭头连接符 68"/>
          <p:cNvCxnSpPr>
            <a:stCxn id="66" idx="2"/>
            <a:endCxn id="37" idx="0"/>
          </p:cNvCxnSpPr>
          <p:nvPr/>
        </p:nvCxnSpPr>
        <p:spPr>
          <a:xfrm>
            <a:off x="5011799" y="3842406"/>
            <a:ext cx="9811" cy="43196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1211926" y="3547685"/>
            <a:ext cx="1339622" cy="393182"/>
          </a:xfrm>
          <a:prstGeom prst="rect">
            <a:avLst/>
          </a:prstGeom>
          <a:solidFill>
            <a:schemeClr val="accent3"/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存储客户端</a:t>
            </a:r>
            <a:endParaRPr lang="en-US" altLang="zh-CN" dirty="0" smtClean="0"/>
          </a:p>
        </p:txBody>
      </p:sp>
      <p:sp>
        <p:nvSpPr>
          <p:cNvPr id="77" name="左右箭头 76"/>
          <p:cNvSpPr/>
          <p:nvPr/>
        </p:nvSpPr>
        <p:spPr>
          <a:xfrm>
            <a:off x="2551548" y="3718600"/>
            <a:ext cx="2020452" cy="123806"/>
          </a:xfrm>
          <a:prstGeom prst="leftRightArrow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圆角矩形 77"/>
          <p:cNvSpPr/>
          <p:nvPr/>
        </p:nvSpPr>
        <p:spPr>
          <a:xfrm>
            <a:off x="6816885" y="4288054"/>
            <a:ext cx="1191011" cy="29288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/>
              <a:t>v</a:t>
            </a:r>
            <a:r>
              <a:rPr lang="en-US" altLang="zh-CN" sz="1600" dirty="0" err="1" smtClean="0"/>
              <a:t>host</a:t>
            </a:r>
            <a:r>
              <a:rPr lang="en-US" altLang="zh-CN" sz="1600" dirty="0" smtClean="0"/>
              <a:t>-net</a:t>
            </a:r>
            <a:endParaRPr lang="zh-CN" altLang="en-US" sz="1600" dirty="0"/>
          </a:p>
        </p:txBody>
      </p:sp>
      <p:sp>
        <p:nvSpPr>
          <p:cNvPr id="79" name="左右箭头 78"/>
          <p:cNvSpPr/>
          <p:nvPr/>
        </p:nvSpPr>
        <p:spPr>
          <a:xfrm>
            <a:off x="6406174" y="4363834"/>
            <a:ext cx="410711" cy="106918"/>
          </a:xfrm>
          <a:prstGeom prst="leftRightArrow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云形标注 79"/>
          <p:cNvSpPr/>
          <p:nvPr/>
        </p:nvSpPr>
        <p:spPr>
          <a:xfrm>
            <a:off x="-41436" y="1024616"/>
            <a:ext cx="2118113" cy="1690090"/>
          </a:xfrm>
          <a:prstGeom prst="cloudCallout">
            <a:avLst>
              <a:gd name="adj1" fmla="val -34753"/>
              <a:gd name="adj2" fmla="val 32141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03" tIns="45351" rIns="90703" bIns="45351" rtlCol="0" anchor="ctr"/>
          <a:lstStyle/>
          <a:p>
            <a:pPr algn="ctr"/>
            <a:endParaRPr lang="zh-CN" altLang="en-US"/>
          </a:p>
        </p:txBody>
      </p:sp>
      <p:sp>
        <p:nvSpPr>
          <p:cNvPr id="81" name="流程图: 磁盘 80"/>
          <p:cNvSpPr/>
          <p:nvPr/>
        </p:nvSpPr>
        <p:spPr>
          <a:xfrm>
            <a:off x="381000" y="1512850"/>
            <a:ext cx="1339985" cy="80830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03" tIns="45351" rIns="90703" bIns="45351" rtlCol="0" anchor="ctr"/>
          <a:lstStyle/>
          <a:p>
            <a:pPr algn="ctr"/>
            <a:r>
              <a:rPr lang="zh-CN" altLang="en-US" dirty="0" smtClean="0"/>
              <a:t>盘古分布式存储</a:t>
            </a:r>
            <a:endParaRPr lang="zh-CN" altLang="en-US" dirty="0"/>
          </a:p>
        </p:txBody>
      </p:sp>
      <p:sp>
        <p:nvSpPr>
          <p:cNvPr id="82" name="右弧形箭头 81"/>
          <p:cNvSpPr/>
          <p:nvPr/>
        </p:nvSpPr>
        <p:spPr>
          <a:xfrm rot="10363505">
            <a:off x="263837" y="2228483"/>
            <a:ext cx="731520" cy="1351960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47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PP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0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81988" y="2279362"/>
            <a:ext cx="5317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四</a:t>
            </a:r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ECS2.0 </a:t>
            </a:r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核心技术及创新</a:t>
            </a:r>
          </a:p>
        </p:txBody>
      </p:sp>
    </p:spTree>
    <p:extLst>
      <p:ext uri="{BB962C8B-B14F-4D97-AF65-F5344CB8AC3E}">
        <p14:creationId xmlns:p14="http://schemas.microsoft.com/office/powerpoint/2010/main" val="317345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5179"/>
            <a:ext cx="8229600" cy="85725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46151"/>
            <a:ext cx="8229600" cy="3394472"/>
          </a:xfrm>
        </p:spPr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PP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"/>
            <a:ext cx="9144000" cy="5143073"/>
          </a:xfrm>
          <a:prstGeom prst="rect">
            <a:avLst/>
          </a:prstGeom>
        </p:spPr>
      </p:pic>
      <p:grpSp>
        <p:nvGrpSpPr>
          <p:cNvPr id="8" name="组 7"/>
          <p:cNvGrpSpPr/>
          <p:nvPr/>
        </p:nvGrpSpPr>
        <p:grpSpPr>
          <a:xfrm>
            <a:off x="892711" y="424596"/>
            <a:ext cx="917858" cy="905457"/>
            <a:chOff x="892711" y="729396"/>
            <a:chExt cx="917858" cy="905457"/>
          </a:xfrm>
        </p:grpSpPr>
        <p:sp>
          <p:nvSpPr>
            <p:cNvPr id="4" name="圆角矩形 3"/>
            <p:cNvSpPr/>
            <p:nvPr/>
          </p:nvSpPr>
          <p:spPr>
            <a:xfrm>
              <a:off x="892711" y="729396"/>
              <a:ext cx="917858" cy="905457"/>
            </a:xfrm>
            <a:prstGeom prst="roundRect">
              <a:avLst/>
            </a:prstGeom>
            <a:noFill/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69326" y="900813"/>
              <a:ext cx="42531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1</a:t>
              </a:r>
              <a:endPara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892711" y="2088451"/>
            <a:ext cx="917858" cy="905457"/>
            <a:chOff x="892711" y="729396"/>
            <a:chExt cx="917858" cy="905457"/>
          </a:xfrm>
        </p:grpSpPr>
        <p:sp>
          <p:nvSpPr>
            <p:cNvPr id="10" name="圆角矩形 9"/>
            <p:cNvSpPr/>
            <p:nvPr/>
          </p:nvSpPr>
          <p:spPr>
            <a:xfrm>
              <a:off x="892711" y="729396"/>
              <a:ext cx="917858" cy="905457"/>
            </a:xfrm>
            <a:prstGeom prst="roundRect">
              <a:avLst/>
            </a:prstGeom>
            <a:noFill/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169326" y="900813"/>
              <a:ext cx="42531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 dirty="0" smtClean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2</a:t>
              </a:r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892711" y="3689350"/>
            <a:ext cx="917858" cy="905457"/>
            <a:chOff x="892711" y="729396"/>
            <a:chExt cx="917858" cy="905457"/>
          </a:xfrm>
        </p:grpSpPr>
        <p:sp>
          <p:nvSpPr>
            <p:cNvPr id="13" name="圆角矩形 12"/>
            <p:cNvSpPr/>
            <p:nvPr/>
          </p:nvSpPr>
          <p:spPr>
            <a:xfrm>
              <a:off x="892711" y="729396"/>
              <a:ext cx="917858" cy="905457"/>
            </a:xfrm>
            <a:prstGeom prst="roundRect">
              <a:avLst/>
            </a:prstGeom>
            <a:noFill/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69326" y="900813"/>
              <a:ext cx="42531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 dirty="0" smtClean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3</a:t>
              </a: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036894" y="38338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业界首创的完全热升级架构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049467" y="880126"/>
            <a:ext cx="6637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所有组件均支持热升级（</a:t>
            </a:r>
            <a:r>
              <a:rPr kumimoji="1" lang="en-US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KVM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kumimoji="1" lang="en-US" altLang="zh-CN" dirty="0" err="1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Qemu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kumimoji="1" lang="en-US" altLang="zh-CN" dirty="0" err="1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v</a:t>
            </a:r>
            <a:r>
              <a:rPr kumimoji="1" lang="en-US" altLang="zh-CN" dirty="0" err="1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host</a:t>
            </a:r>
            <a:r>
              <a:rPr kumimoji="1" lang="en-US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-net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kumimoji="1" lang="en-US" altLang="zh-CN" dirty="0" err="1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virtio-blk</a:t>
            </a:r>
            <a:r>
              <a:rPr kumimoji="1" lang="en-US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kumimoji="1" lang="en-US" altLang="zh-CN" dirty="0" err="1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Libvirt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等等）</a:t>
            </a:r>
            <a:endParaRPr kumimoji="1" lang="en-US" altLang="zh-CN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多项创新专利技术支撑</a:t>
            </a:r>
            <a:endParaRPr kumimoji="1" lang="en-US" altLang="zh-CN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036894" y="1921479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高可用的特性支持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049467" y="2383144"/>
            <a:ext cx="6637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高效、稳定的热迁移</a:t>
            </a:r>
            <a:endParaRPr kumimoji="1" lang="en-US" altLang="zh-CN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CPU/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内存的热插拔</a:t>
            </a:r>
            <a:endParaRPr kumimoji="1" lang="en-US" altLang="zh-CN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vMCE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支持</a:t>
            </a:r>
            <a:endParaRPr kumimoji="1" lang="en-US" altLang="zh-CN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内核热补丁</a:t>
            </a:r>
            <a:endParaRPr kumimoji="1" lang="en-US" altLang="zh-CN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49467" y="3533288"/>
            <a:ext cx="2077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高性能</a:t>
            </a:r>
            <a:r>
              <a:rPr kumimoji="1" lang="en-US" altLang="zh-CN" sz="24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IO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支持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049467" y="3912137"/>
            <a:ext cx="6637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网络：支持</a:t>
            </a:r>
            <a:r>
              <a:rPr kumimoji="1" lang="en-US" altLang="zh-CN" dirty="0" err="1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vhost</a:t>
            </a:r>
            <a:r>
              <a:rPr kumimoji="1" lang="en-US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-net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以及</a:t>
            </a:r>
            <a:r>
              <a:rPr kumimoji="1" lang="en-US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SRIOV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硬件网络虚拟化技术</a:t>
            </a:r>
            <a:endParaRPr kumimoji="1" lang="en-US" altLang="zh-CN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存储：</a:t>
            </a:r>
            <a:r>
              <a:rPr kumimoji="1" lang="zh-CN" altLang="en-US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支持</a:t>
            </a:r>
            <a:r>
              <a:rPr kumimoji="1" lang="en-US" altLang="zh-CN" dirty="0" err="1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dataplane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的虚拟化驱动</a:t>
            </a:r>
            <a:r>
              <a:rPr kumimoji="1" lang="en-US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+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高性能分布式存储</a:t>
            </a:r>
            <a:endParaRPr kumimoji="1" lang="en-US" altLang="zh-CN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GPU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：支持</a:t>
            </a:r>
            <a:r>
              <a:rPr kumimoji="1" lang="en-US" altLang="zh-CN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GPU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虚拟化技术</a:t>
            </a:r>
          </a:p>
        </p:txBody>
      </p:sp>
    </p:spTree>
    <p:extLst>
      <p:ext uri="{BB962C8B-B14F-4D97-AF65-F5344CB8AC3E}">
        <p14:creationId xmlns:p14="http://schemas.microsoft.com/office/powerpoint/2010/main" val="641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PP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0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7200" y="37427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业界首创的完全热升级架构</a:t>
            </a:r>
            <a:endParaRPr kumimoji="1" lang="zh-CN" altLang="en-US" sz="32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57200" y="1063229"/>
            <a:ext cx="8411518" cy="2797571"/>
            <a:chOff x="467544" y="2301361"/>
            <a:chExt cx="8411518" cy="2545852"/>
          </a:xfrm>
        </p:grpSpPr>
        <p:grpSp>
          <p:nvGrpSpPr>
            <p:cNvPr id="7" name="组合 6"/>
            <p:cNvGrpSpPr/>
            <p:nvPr/>
          </p:nvGrpSpPr>
          <p:grpSpPr>
            <a:xfrm>
              <a:off x="467544" y="2301361"/>
              <a:ext cx="8411518" cy="2545852"/>
              <a:chOff x="467544" y="3020374"/>
              <a:chExt cx="8136904" cy="3500547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467544" y="5517232"/>
                <a:ext cx="8136904" cy="100368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dirty="0" smtClean="0"/>
                  <a:t>Linux Kernel</a:t>
                </a:r>
                <a:endParaRPr lang="zh-CN" altLang="en-US" dirty="0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551054" y="5733256"/>
                <a:ext cx="2643755" cy="440353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KVM</a:t>
                </a:r>
                <a:endParaRPr lang="zh-CN" altLang="en-US" dirty="0"/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3203848" y="4077072"/>
                <a:ext cx="1008112" cy="1080120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 smtClean="0"/>
                  <a:t>Qemu</a:t>
                </a:r>
                <a:endParaRPr lang="en-US" altLang="zh-CN" dirty="0"/>
              </a:p>
              <a:p>
                <a:pPr algn="ctr"/>
                <a:r>
                  <a:rPr lang="en-US" altLang="zh-CN" sz="1400" dirty="0" err="1" smtClean="0">
                    <a:solidFill>
                      <a:srgbClr val="FF0000"/>
                    </a:solidFill>
                  </a:rPr>
                  <a:t>Virtio</a:t>
                </a:r>
                <a:r>
                  <a:rPr lang="en-US" altLang="zh-CN" sz="1400" dirty="0" smtClean="0">
                    <a:solidFill>
                      <a:srgbClr val="FF0000"/>
                    </a:solidFill>
                  </a:rPr>
                  <a:t> backend </a:t>
                </a:r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5670625" y="3106012"/>
                <a:ext cx="1048368" cy="1922884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VM</a:t>
                </a:r>
                <a:endParaRPr lang="zh-CN" altLang="en-US" sz="1600" dirty="0"/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5670625" y="4460915"/>
                <a:ext cx="1049596" cy="540624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 err="1" smtClean="0">
                    <a:solidFill>
                      <a:srgbClr val="FF0000"/>
                    </a:solidFill>
                  </a:rPr>
                  <a:t>Virtio</a:t>
                </a:r>
                <a:r>
                  <a:rPr lang="en-US" altLang="zh-CN" sz="1400" dirty="0" smtClean="0">
                    <a:solidFill>
                      <a:srgbClr val="FF0000"/>
                    </a:solidFill>
                  </a:rPr>
                  <a:t> Frontend</a:t>
                </a:r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203848" y="3212976"/>
                <a:ext cx="864096" cy="428470"/>
              </a:xfrm>
              <a:prstGeom prst="rect">
                <a:avLst/>
              </a:prstGeom>
              <a:solidFill>
                <a:srgbClr val="00B050"/>
              </a:solidFill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 smtClean="0"/>
                  <a:t>Libvirt</a:t>
                </a:r>
                <a:endParaRPr lang="zh-CN" altLang="en-US" dirty="0"/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2051720" y="5708346"/>
                <a:ext cx="1152128" cy="402710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/>
                  <a:t>v</a:t>
                </a:r>
                <a:r>
                  <a:rPr lang="en-US" altLang="zh-CN" sz="1600" dirty="0" err="1" smtClean="0"/>
                  <a:t>host</a:t>
                </a:r>
                <a:r>
                  <a:rPr lang="en-US" altLang="zh-CN" sz="1600" dirty="0" smtClean="0"/>
                  <a:t>-net</a:t>
                </a:r>
                <a:endParaRPr lang="zh-CN" altLang="en-US" sz="1600" dirty="0"/>
              </a:p>
            </p:txBody>
          </p:sp>
          <p:cxnSp>
            <p:nvCxnSpPr>
              <p:cNvPr id="17" name="直接箭头连接符 16"/>
              <p:cNvCxnSpPr>
                <a:stCxn id="12" idx="2"/>
              </p:cNvCxnSpPr>
              <p:nvPr/>
            </p:nvCxnSpPr>
            <p:spPr>
              <a:xfrm>
                <a:off x="3707904" y="5157193"/>
                <a:ext cx="1155536" cy="522578"/>
              </a:xfrm>
              <a:prstGeom prst="straightConnector1">
                <a:avLst/>
              </a:prstGeom>
              <a:ln w="38100"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>
                <a:stCxn id="13" idx="2"/>
                <a:endCxn id="11" idx="0"/>
              </p:cNvCxnSpPr>
              <p:nvPr/>
            </p:nvCxnSpPr>
            <p:spPr>
              <a:xfrm flipH="1">
                <a:off x="4872932" y="5028896"/>
                <a:ext cx="1321878" cy="704360"/>
              </a:xfrm>
              <a:prstGeom prst="straightConnector1">
                <a:avLst/>
              </a:prstGeom>
              <a:ln w="38100"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左右箭头 18"/>
              <p:cNvSpPr/>
              <p:nvPr/>
            </p:nvSpPr>
            <p:spPr>
              <a:xfrm>
                <a:off x="3203848" y="5823266"/>
                <a:ext cx="347205" cy="180020"/>
              </a:xfrm>
              <a:prstGeom prst="leftRightArrow">
                <a:avLst/>
              </a:prstGeom>
              <a:solidFill>
                <a:schemeClr val="bg1"/>
              </a:solidFill>
              <a:ln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上下箭头 19"/>
              <p:cNvSpPr/>
              <p:nvPr/>
            </p:nvSpPr>
            <p:spPr>
              <a:xfrm>
                <a:off x="3551053" y="3631828"/>
                <a:ext cx="196304" cy="435626"/>
              </a:xfrm>
              <a:prstGeom prst="upDownArrow">
                <a:avLst/>
              </a:prstGeom>
              <a:solidFill>
                <a:schemeClr val="bg1"/>
              </a:solidFill>
              <a:ln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3019252" y="3020374"/>
                <a:ext cx="5441180" cy="228083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圆角矩形 27"/>
            <p:cNvSpPr/>
            <p:nvPr/>
          </p:nvSpPr>
          <p:spPr>
            <a:xfrm>
              <a:off x="7249497" y="2368024"/>
              <a:ext cx="1083750" cy="139846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VM</a:t>
              </a:r>
              <a:endParaRPr lang="zh-CN" altLang="en-US" sz="1600" dirty="0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7248228" y="3384433"/>
              <a:ext cx="1085019" cy="39318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 smtClean="0">
                  <a:solidFill>
                    <a:srgbClr val="FF0000"/>
                  </a:solidFill>
                </a:rPr>
                <a:t>Virtio</a:t>
              </a:r>
              <a:r>
                <a:rPr lang="en-US" altLang="zh-CN" sz="1400" dirty="0" smtClean="0">
                  <a:solidFill>
                    <a:srgbClr val="FF0000"/>
                  </a:solidFill>
                </a:rPr>
                <a:t> Frontend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30" name="直接箭头连接符 29"/>
            <p:cNvCxnSpPr>
              <a:stCxn id="29" idx="2"/>
              <a:endCxn id="11" idx="0"/>
            </p:cNvCxnSpPr>
            <p:nvPr/>
          </p:nvCxnSpPr>
          <p:spPr>
            <a:xfrm flipH="1">
              <a:off x="5021610" y="3777614"/>
              <a:ext cx="2769128" cy="496752"/>
            </a:xfrm>
            <a:prstGeom prst="straightConnector1">
              <a:avLst/>
            </a:prstGeom>
            <a:ln w="381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圆角矩形 30"/>
            <p:cNvSpPr/>
            <p:nvPr/>
          </p:nvSpPr>
          <p:spPr>
            <a:xfrm>
              <a:off x="4490731" y="3056864"/>
              <a:ext cx="1042135" cy="78554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Qemu</a:t>
              </a:r>
              <a:endParaRPr lang="en-US" altLang="zh-CN" dirty="0"/>
            </a:p>
            <a:p>
              <a:pPr algn="ctr"/>
              <a:r>
                <a:rPr lang="en-US" altLang="zh-CN" sz="1400" dirty="0" err="1" smtClean="0">
                  <a:solidFill>
                    <a:srgbClr val="FF0000"/>
                  </a:solidFill>
                </a:rPr>
                <a:t>Virtio</a:t>
              </a:r>
              <a:r>
                <a:rPr lang="en-US" altLang="zh-CN" sz="1400" dirty="0" smtClean="0">
                  <a:solidFill>
                    <a:srgbClr val="FF0000"/>
                  </a:solidFill>
                </a:rPr>
                <a:t> backend 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490731" y="2428430"/>
              <a:ext cx="893259" cy="311615"/>
            </a:xfrm>
            <a:prstGeom prst="rect">
              <a:avLst/>
            </a:prstGeom>
            <a:solidFill>
              <a:srgbClr val="00B050"/>
            </a:soli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Libvirt</a:t>
              </a:r>
              <a:endParaRPr lang="zh-CN" altLang="en-US" dirty="0"/>
            </a:p>
          </p:txBody>
        </p:sp>
        <p:sp>
          <p:nvSpPr>
            <p:cNvPr id="33" name="上下箭头 32"/>
            <p:cNvSpPr/>
            <p:nvPr/>
          </p:nvSpPr>
          <p:spPr>
            <a:xfrm>
              <a:off x="4849654" y="2733050"/>
              <a:ext cx="202929" cy="316819"/>
            </a:xfrm>
            <a:prstGeom prst="upDownArrow">
              <a:avLst/>
            </a:prstGeom>
            <a:solidFill>
              <a:schemeClr val="bg1"/>
            </a:solidFill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箭头连接符 33"/>
            <p:cNvCxnSpPr>
              <a:stCxn id="31" idx="2"/>
              <a:endCxn id="11" idx="0"/>
            </p:cNvCxnSpPr>
            <p:nvPr/>
          </p:nvCxnSpPr>
          <p:spPr>
            <a:xfrm>
              <a:off x="5011799" y="3842406"/>
              <a:ext cx="9811" cy="431960"/>
            </a:xfrm>
            <a:prstGeom prst="straightConnector1">
              <a:avLst/>
            </a:prstGeom>
            <a:ln w="381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圆角矩形 36"/>
            <p:cNvSpPr/>
            <p:nvPr/>
          </p:nvSpPr>
          <p:spPr>
            <a:xfrm>
              <a:off x="6816885" y="4288054"/>
              <a:ext cx="1191011" cy="292880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/>
                <a:t>v</a:t>
              </a:r>
              <a:r>
                <a:rPr lang="en-US" altLang="zh-CN" sz="1600" dirty="0" err="1" smtClean="0"/>
                <a:t>host</a:t>
              </a:r>
              <a:r>
                <a:rPr lang="en-US" altLang="zh-CN" sz="1600" dirty="0" smtClean="0"/>
                <a:t>-net</a:t>
              </a:r>
              <a:endParaRPr lang="zh-CN" altLang="en-US" sz="1600" dirty="0"/>
            </a:p>
          </p:txBody>
        </p:sp>
        <p:sp>
          <p:nvSpPr>
            <p:cNvPr id="38" name="左右箭头 37"/>
            <p:cNvSpPr/>
            <p:nvPr/>
          </p:nvSpPr>
          <p:spPr>
            <a:xfrm>
              <a:off x="6406174" y="4363834"/>
              <a:ext cx="410711" cy="106918"/>
            </a:xfrm>
            <a:prstGeom prst="leftRightArrow">
              <a:avLst/>
            </a:prstGeom>
            <a:solidFill>
              <a:schemeClr val="bg1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3" name="直接箭头连接符 42"/>
          <p:cNvCxnSpPr/>
          <p:nvPr/>
        </p:nvCxnSpPr>
        <p:spPr>
          <a:xfrm flipH="1">
            <a:off x="1562101" y="1388365"/>
            <a:ext cx="1723751" cy="7071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12" idx="1"/>
          </p:cNvCxnSpPr>
          <p:nvPr/>
        </p:nvCxnSpPr>
        <p:spPr>
          <a:xfrm flipH="1" flipV="1">
            <a:off x="1562100" y="2095500"/>
            <a:ext cx="1723752" cy="2438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16" idx="0"/>
          </p:cNvCxnSpPr>
          <p:nvPr/>
        </p:nvCxnSpPr>
        <p:spPr>
          <a:xfrm flipH="1" flipV="1">
            <a:off x="1562101" y="2217415"/>
            <a:ext cx="1128246" cy="993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 flipV="1">
            <a:off x="1562101" y="2134816"/>
            <a:ext cx="2170380" cy="1096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457200" y="1388365"/>
            <a:ext cx="1104901" cy="136827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完全无感知热升级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24385" y="4051299"/>
            <a:ext cx="3340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16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所有的虚拟机处于运行状态</a:t>
            </a:r>
            <a:endParaRPr kumimoji="1" lang="en-US" altLang="zh-CN" sz="16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16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用户业务完全无感知</a:t>
            </a:r>
            <a:endParaRPr kumimoji="1" lang="en-US" altLang="zh-CN" sz="16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16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支持系统的快速迭代升级</a:t>
            </a:r>
            <a:endParaRPr kumimoji="1" lang="en-US" altLang="zh-CN" sz="16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4076699" y="4051299"/>
            <a:ext cx="4643141" cy="97790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坐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着飞机换飞机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93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PP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0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7200" y="37427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高可用特性支持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内容占位符 2"/>
          <p:cNvSpPr txBox="1">
            <a:spLocks/>
          </p:cNvSpPr>
          <p:nvPr/>
        </p:nvSpPr>
        <p:spPr>
          <a:xfrm>
            <a:off x="457202" y="959045"/>
            <a:ext cx="8229600" cy="3890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内容占位符 2"/>
          <p:cNvSpPr txBox="1">
            <a:spLocks/>
          </p:cNvSpPr>
          <p:nvPr/>
        </p:nvSpPr>
        <p:spPr>
          <a:xfrm>
            <a:off x="609602" y="1111445"/>
            <a:ext cx="8229600" cy="3890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高效、稳定的热迁移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 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，解决异构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频率不一致问题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使用实时压缩算法，降低带宽占用，加速热迁移过程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轮转热迁移技术，解放系统运维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CPU/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内存热插拔技术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支持在线变更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规格：升级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和内存资源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配合热迁移解决升级后资源不足问题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vMCE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精确处理虚拟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相关的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MCE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事件，确保业务不宕机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内核热补丁技术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支持在线修复内核相关的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，无需宕机</a:t>
            </a:r>
            <a:endParaRPr lang="en-US" altLang="zh-CN" sz="2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381"/>
              </a:spcBef>
            </a:pP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902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PP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0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7200" y="374270"/>
            <a:ext cx="2691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高性能</a:t>
            </a:r>
            <a:r>
              <a:rPr kumimoji="1" lang="en-US" altLang="zh-CN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IO</a:t>
            </a:r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支持</a:t>
            </a:r>
            <a:endParaRPr kumimoji="1" lang="zh-CN" altLang="en-US" sz="32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6" name="内容占位符 2"/>
          <p:cNvSpPr txBox="1">
            <a:spLocks/>
          </p:cNvSpPr>
          <p:nvPr/>
        </p:nvSpPr>
        <p:spPr>
          <a:xfrm>
            <a:off x="457202" y="959045"/>
            <a:ext cx="8229600" cy="3890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</a:p>
          <a:p>
            <a:pPr lvl="1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性能、稳定性、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Qos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大幅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多队列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vhost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-net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支持，稳定支持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15-25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PPS</a:t>
            </a:r>
          </a:p>
          <a:p>
            <a:pPr lvl="1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SRIOV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技术，性能、稳定性、延迟达到物理网络水平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</a:p>
          <a:p>
            <a:pPr lvl="1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</a:t>
            </a:r>
            <a:r>
              <a:rPr lang="en-US" altLang="zh-CN" sz="1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dataplane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模式突破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KVM IO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性能瓶颈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采用自研的高性能分布式存储盘古系统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数据实时三个副本，可靠性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&gt;99.9999999%</a:t>
            </a:r>
          </a:p>
          <a:p>
            <a:pPr lvl="2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单盘高达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20000IOPS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的存储服务能力（全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SSD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单盘高达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3000IOPS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的存储服务能力（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SSD+SATA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混合模式）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盘数据容量扩充至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16TB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SRIOV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计算网络和存储网络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确保计算网络和存储网络的服务质量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互不影响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741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PP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0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81988" y="2279362"/>
            <a:ext cx="40863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五</a:t>
            </a:r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ECS2.0 </a:t>
            </a:r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性能表现</a:t>
            </a:r>
          </a:p>
        </p:txBody>
      </p:sp>
    </p:spTree>
    <p:extLst>
      <p:ext uri="{BB962C8B-B14F-4D97-AF65-F5344CB8AC3E}">
        <p14:creationId xmlns:p14="http://schemas.microsoft.com/office/powerpoint/2010/main" val="192273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PPT-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0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7200" y="374270"/>
            <a:ext cx="6758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基于</a:t>
            </a:r>
            <a:r>
              <a:rPr kumimoji="1" lang="en-US" altLang="zh-CN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ECS 2.0 </a:t>
            </a:r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SSD</a:t>
            </a:r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云盘</a:t>
            </a:r>
            <a:r>
              <a:rPr kumimoji="1" lang="zh-CN" altLang="en-US" sz="3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（</a:t>
            </a:r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随机写</a:t>
            </a:r>
            <a:r>
              <a:rPr kumimoji="1" lang="zh-CN" altLang="en-US" sz="3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）</a:t>
            </a:r>
          </a:p>
        </p:txBody>
      </p:sp>
      <p:sp>
        <p:nvSpPr>
          <p:cNvPr id="36" name="内容占位符 2"/>
          <p:cNvSpPr txBox="1">
            <a:spLocks/>
          </p:cNvSpPr>
          <p:nvPr/>
        </p:nvSpPr>
        <p:spPr>
          <a:xfrm>
            <a:off x="457202" y="959045"/>
            <a:ext cx="8229600" cy="3890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94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4" y="1159328"/>
            <a:ext cx="7968343" cy="3467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811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PPT-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0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7200" y="374270"/>
            <a:ext cx="6758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基于</a:t>
            </a:r>
            <a:r>
              <a:rPr kumimoji="1" lang="en-US" altLang="zh-CN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ECS 2.0 </a:t>
            </a:r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SSD</a:t>
            </a:r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云盘（随机读）</a:t>
            </a:r>
            <a:endParaRPr kumimoji="1" lang="zh-CN" altLang="en-US" sz="32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6" name="内容占位符 2"/>
          <p:cNvSpPr txBox="1">
            <a:spLocks/>
          </p:cNvSpPr>
          <p:nvPr/>
        </p:nvSpPr>
        <p:spPr>
          <a:xfrm>
            <a:off x="457202" y="959045"/>
            <a:ext cx="8229600" cy="3890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16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53" y="1236136"/>
            <a:ext cx="7949293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959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PPT-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0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7200" y="374270"/>
            <a:ext cx="6792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基于</a:t>
            </a:r>
            <a:r>
              <a:rPr kumimoji="1" lang="en-US" altLang="zh-CN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ECS 2.0 </a:t>
            </a:r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高效云盘（随机写）</a:t>
            </a:r>
            <a:endParaRPr kumimoji="1" lang="zh-CN" altLang="en-US" sz="32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6" name="内容占位符 2"/>
          <p:cNvSpPr txBox="1">
            <a:spLocks/>
          </p:cNvSpPr>
          <p:nvPr/>
        </p:nvSpPr>
        <p:spPr>
          <a:xfrm>
            <a:off x="457202" y="959045"/>
            <a:ext cx="8229600" cy="3890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9" y="1230807"/>
            <a:ext cx="8011886" cy="3363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65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PP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"/>
            <a:ext cx="9144000" cy="514307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2784" y="30290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自我介绍</a:t>
            </a: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96817" y="1070186"/>
            <a:ext cx="6721716" cy="38224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zh-CN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张献涛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（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旭卿），</a:t>
            </a:r>
            <a:r>
              <a:rPr lang="zh-CN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毕业</a:t>
            </a:r>
            <a:r>
              <a:rPr lang="zh-CN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于武汉大学，获信息安全</a:t>
            </a:r>
            <a:r>
              <a:rPr lang="zh-CN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博士学位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。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>
              <a:spcAft>
                <a:spcPts val="1200"/>
              </a:spcAft>
            </a:pPr>
            <a:r>
              <a:rPr lang="zh-CN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资深</a:t>
            </a:r>
            <a:r>
              <a:rPr lang="zh-CN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专家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，现</a:t>
            </a:r>
            <a:r>
              <a:rPr lang="zh-CN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主导</a:t>
            </a:r>
            <a:r>
              <a:rPr lang="zh-CN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阿里</a:t>
            </a:r>
            <a:r>
              <a:rPr lang="zh-CN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云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ECS</a:t>
            </a:r>
            <a:r>
              <a:rPr lang="zh-CN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虚拟</a:t>
            </a:r>
            <a:r>
              <a:rPr lang="zh-CN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化架构的设计与研发工作</a:t>
            </a:r>
            <a:r>
              <a:rPr lang="zh-CN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。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>
              <a:spcAft>
                <a:spcPts val="1200"/>
              </a:spcAft>
            </a:pPr>
            <a:r>
              <a:rPr lang="zh-CN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曾</a:t>
            </a:r>
            <a:r>
              <a:rPr lang="zh-CN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担任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Xen</a:t>
            </a:r>
            <a:r>
              <a:rPr lang="zh-CN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项目子系统的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Maintainer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，为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KVM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增加跨平台支持，并担任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KVM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IA64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平台</a:t>
            </a:r>
            <a:r>
              <a:rPr lang="zh-CN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的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内核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Maintainer</a:t>
            </a:r>
            <a:r>
              <a:rPr lang="zh-CN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。</a:t>
            </a:r>
            <a:endParaRPr lang="zh-CN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>
              <a:spcAft>
                <a:spcPts val="1200"/>
              </a:spcAft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曾</a:t>
            </a:r>
            <a:r>
              <a:rPr lang="zh-CN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供职于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Intel</a:t>
            </a:r>
            <a:r>
              <a:rPr lang="zh-CN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亚太</a:t>
            </a:r>
            <a:r>
              <a:rPr lang="zh-CN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研发</a:t>
            </a:r>
            <a:r>
              <a:rPr lang="zh-CN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中心，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10</a:t>
            </a:r>
            <a:r>
              <a:rPr lang="zh-CN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年</a:t>
            </a:r>
            <a:r>
              <a:rPr lang="zh-CN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的虚拟</a:t>
            </a:r>
            <a:r>
              <a:rPr lang="zh-CN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化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项目研发经验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。</a:t>
            </a:r>
            <a:r>
              <a:rPr lang="zh-CN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先后任</a:t>
            </a:r>
            <a:r>
              <a:rPr lang="zh-CN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高级工程师、主任工程师、虚拟化架构师等</a:t>
            </a:r>
            <a:r>
              <a:rPr lang="zh-CN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职位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，并</a:t>
            </a:r>
            <a:r>
              <a:rPr lang="zh-CN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获得</a:t>
            </a:r>
            <a:r>
              <a:rPr lang="zh-CN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英特尔最高成就奖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(IAA)</a:t>
            </a:r>
            <a:r>
              <a:rPr lang="zh-CN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。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 </a:t>
            </a:r>
            <a:endParaRPr lang="zh-CN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>
              <a:spcAft>
                <a:spcPts val="1200"/>
              </a:spcAft>
            </a:pPr>
            <a:r>
              <a:rPr lang="zh-CN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发表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多篇</a:t>
            </a:r>
            <a:r>
              <a:rPr lang="zh-CN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虚拟化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技术</a:t>
            </a:r>
            <a:r>
              <a:rPr lang="zh-CN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论文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，并拥有多项中外技术专利。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791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PPT-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0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7200" y="374270"/>
            <a:ext cx="6792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基于</a:t>
            </a:r>
            <a:r>
              <a:rPr kumimoji="1" lang="en-US" altLang="zh-CN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ECS 2.0 </a:t>
            </a:r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高效云盘</a:t>
            </a:r>
            <a:r>
              <a:rPr kumimoji="1" lang="zh-CN" altLang="en-US" sz="3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（</a:t>
            </a:r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随机读</a:t>
            </a:r>
            <a:r>
              <a:rPr kumimoji="1" lang="zh-CN" altLang="en-US" sz="3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）</a:t>
            </a:r>
          </a:p>
        </p:txBody>
      </p:sp>
      <p:sp>
        <p:nvSpPr>
          <p:cNvPr id="36" name="内容占位符 2"/>
          <p:cNvSpPr txBox="1">
            <a:spLocks/>
          </p:cNvSpPr>
          <p:nvPr/>
        </p:nvSpPr>
        <p:spPr>
          <a:xfrm>
            <a:off x="457202" y="959045"/>
            <a:ext cx="8229600" cy="3890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6" y="1241693"/>
            <a:ext cx="7990112" cy="349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645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0200" y="1504951"/>
            <a:ext cx="8229600" cy="3394472"/>
          </a:xfrm>
        </p:spPr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PPT-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0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7200" y="374270"/>
            <a:ext cx="4208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如何获得</a:t>
            </a:r>
            <a:r>
              <a:rPr kumimoji="1" lang="en-US" altLang="zh-CN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ECS 2.0 </a:t>
            </a:r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产品</a:t>
            </a:r>
            <a:endParaRPr kumimoji="1" lang="zh-CN" altLang="en-US" sz="32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6" name="内容占位符 2"/>
          <p:cNvSpPr txBox="1">
            <a:spLocks/>
          </p:cNvSpPr>
          <p:nvPr/>
        </p:nvSpPr>
        <p:spPr>
          <a:xfrm>
            <a:off x="457202" y="959045"/>
            <a:ext cx="8229600" cy="3890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ECS2.0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产品已逐步部署到阿里云的所有数据中心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时请选择：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36600" y="1631736"/>
            <a:ext cx="7404100" cy="2758534"/>
            <a:chOff x="736600" y="1631736"/>
            <a:chExt cx="7404100" cy="3380834"/>
          </a:xfrm>
        </p:grpSpPr>
        <p:sp>
          <p:nvSpPr>
            <p:cNvPr id="4" name="流程图: 可选过程 3"/>
            <p:cNvSpPr/>
            <p:nvPr/>
          </p:nvSpPr>
          <p:spPr>
            <a:xfrm>
              <a:off x="736600" y="2616200"/>
              <a:ext cx="2667000" cy="1244600"/>
            </a:xfrm>
            <a:prstGeom prst="flowChartAlternate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/>
                <a:t>IO</a:t>
              </a:r>
              <a:r>
                <a:rPr lang="zh-CN" altLang="en-US" sz="3200" dirty="0" smtClean="0"/>
                <a:t>优化实例</a:t>
              </a:r>
              <a:endParaRPr lang="zh-CN" altLang="en-US" sz="3200" dirty="0"/>
            </a:p>
          </p:txBody>
        </p:sp>
        <p:sp>
          <p:nvSpPr>
            <p:cNvPr id="7" name="加号 6"/>
            <p:cNvSpPr/>
            <p:nvPr/>
          </p:nvSpPr>
          <p:spPr>
            <a:xfrm>
              <a:off x="3403600" y="2716938"/>
              <a:ext cx="1206500" cy="984464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左大括号 7"/>
            <p:cNvSpPr/>
            <p:nvPr/>
          </p:nvSpPr>
          <p:spPr>
            <a:xfrm>
              <a:off x="4673600" y="1875670"/>
              <a:ext cx="558800" cy="266700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可选过程 9"/>
            <p:cNvSpPr/>
            <p:nvPr/>
          </p:nvSpPr>
          <p:spPr>
            <a:xfrm>
              <a:off x="5448300" y="1631736"/>
              <a:ext cx="2667000" cy="1244600"/>
            </a:xfrm>
            <a:prstGeom prst="flowChartAlternate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/>
                <a:t>SSD</a:t>
              </a:r>
              <a:r>
                <a:rPr lang="zh-CN" altLang="en-US" sz="3200" dirty="0" smtClean="0"/>
                <a:t>云盘</a:t>
              </a:r>
              <a:endParaRPr lang="zh-CN" altLang="en-US" sz="3200" dirty="0"/>
            </a:p>
          </p:txBody>
        </p:sp>
        <p:sp>
          <p:nvSpPr>
            <p:cNvPr id="11" name="流程图: 可选过程 10"/>
            <p:cNvSpPr/>
            <p:nvPr/>
          </p:nvSpPr>
          <p:spPr>
            <a:xfrm>
              <a:off x="5473700" y="3767970"/>
              <a:ext cx="2667000" cy="1244600"/>
            </a:xfrm>
            <a:prstGeom prst="flowChartAlternate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 smtClean="0"/>
                <a:t>高效云盘</a:t>
              </a:r>
              <a:endParaRPr lang="zh-CN" altLang="en-US" sz="3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38900" y="3086100"/>
              <a:ext cx="1104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dirty="0" smtClean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756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PPT-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0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77685" y="2279148"/>
            <a:ext cx="6548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基于</a:t>
            </a:r>
            <a:r>
              <a:rPr kumimoji="1" lang="en-US" altLang="zh-CN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ECS2.0 </a:t>
            </a:r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架构的产品持续更新中</a:t>
            </a:r>
            <a:endParaRPr kumimoji="1" lang="zh-CN" altLang="en-US" sz="32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723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PP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0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81988" y="227936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六、展望未来</a:t>
            </a:r>
          </a:p>
        </p:txBody>
      </p:sp>
    </p:spTree>
    <p:extLst>
      <p:ext uri="{BB962C8B-B14F-4D97-AF65-F5344CB8AC3E}">
        <p14:creationId xmlns:p14="http://schemas.microsoft.com/office/powerpoint/2010/main" val="264686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PP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0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7200" y="37427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持续创新及回馈开源社区</a:t>
            </a:r>
            <a:endParaRPr kumimoji="1" lang="zh-CN" altLang="en-US" sz="32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6" name="内容占位符 2"/>
          <p:cNvSpPr txBox="1">
            <a:spLocks/>
          </p:cNvSpPr>
          <p:nvPr/>
        </p:nvSpPr>
        <p:spPr>
          <a:xfrm>
            <a:off x="457202" y="959045"/>
            <a:ext cx="8229600" cy="3890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内容占位符 2"/>
          <p:cNvSpPr txBox="1">
            <a:spLocks/>
          </p:cNvSpPr>
          <p:nvPr/>
        </p:nvSpPr>
        <p:spPr>
          <a:xfrm>
            <a:off x="457202" y="1111445"/>
            <a:ext cx="8229600" cy="3890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持续创新，确保产品的领先性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虚拟机双机热备技术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虚拟机克隆技术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轻量级虚拟化技术（虚拟化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+Docker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的融合）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加速卡技术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回馈开源社区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源技术创新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积极参加内核，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KVM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Xen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社区的开发工作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赞助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基金会，成为银牌会员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赞助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Xen Advisory Board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，成为技术顾问委员会成员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698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PP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073"/>
          </a:xfrm>
          <a:prstGeom prst="rect">
            <a:avLst/>
          </a:prstGeom>
        </p:spPr>
      </p:pic>
      <p:sp>
        <p:nvSpPr>
          <p:cNvPr id="36" name="内容占位符 2"/>
          <p:cNvSpPr txBox="1">
            <a:spLocks/>
          </p:cNvSpPr>
          <p:nvPr/>
        </p:nvSpPr>
        <p:spPr>
          <a:xfrm>
            <a:off x="457202" y="959045"/>
            <a:ext cx="8229600" cy="3890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05543" y="965255"/>
            <a:ext cx="7434943" cy="15131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化团队招聘进行中。。。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513111" y="3211285"/>
            <a:ext cx="6117771" cy="8382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iantao.zxt@alibaba-inc.com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913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"/>
            <a:ext cx="9144000" cy="51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8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PP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07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2784" y="302903"/>
            <a:ext cx="1712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Agenda</a:t>
            </a:r>
            <a:endParaRPr kumimoji="1" lang="zh-CN" altLang="en-US" sz="32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896817" y="854286"/>
            <a:ext cx="6721716" cy="38224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896816" y="1009651"/>
            <a:ext cx="65453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一、阿里云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ECS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简介</a:t>
            </a:r>
            <a:endParaRPr kumimoji="1" lang="en-US" altLang="zh-CN" sz="24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二、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ECS</a:t>
            </a:r>
            <a:r>
              <a:rPr kumimoji="1" lang="zh-CN" altLang="en-US" sz="24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之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倚天剑是什么？</a:t>
            </a:r>
            <a:endParaRPr kumimoji="1" lang="en-US" altLang="zh-CN" sz="2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三、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ECS2.0 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虚拟化技术架构</a:t>
            </a:r>
            <a:endParaRPr kumimoji="1" lang="en-US" altLang="zh-CN" sz="24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四、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ECS2.0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核心技术及创新</a:t>
            </a:r>
            <a:endParaRPr kumimoji="1" lang="en-US" altLang="zh-CN" sz="24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五、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ECS2.0 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性能表现</a:t>
            </a:r>
            <a:endParaRPr kumimoji="1" lang="en-US" altLang="zh-CN" sz="24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六、展望未来</a:t>
            </a:r>
            <a:endParaRPr kumimoji="1" lang="en-US" altLang="zh-CN" sz="24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8803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PP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0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81988" y="2279362"/>
            <a:ext cx="3794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一、阿里云</a:t>
            </a:r>
            <a:r>
              <a:rPr kumimoji="1" lang="en-US" altLang="zh-CN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ECS</a:t>
            </a:r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简介</a:t>
            </a:r>
          </a:p>
        </p:txBody>
      </p:sp>
      <p:pic>
        <p:nvPicPr>
          <p:cNvPr id="9" name="Picture 21" descr="pasted-image.t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193" y="1291492"/>
            <a:ext cx="2097013" cy="1572645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/>
        </p:spPr>
      </p:pic>
      <p:sp>
        <p:nvSpPr>
          <p:cNvPr id="10" name="TextBox 24"/>
          <p:cNvSpPr txBox="1"/>
          <p:nvPr/>
        </p:nvSpPr>
        <p:spPr>
          <a:xfrm>
            <a:off x="6824529" y="2827662"/>
            <a:ext cx="1870341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584200">
              <a:defRPr sz="5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5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5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5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5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5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5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5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5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ctr"/>
            <a:r>
              <a:rPr lang="en-US" altLang="zh-CN" sz="4267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ECS</a:t>
            </a:r>
            <a:endParaRPr lang="zh-CN" altLang="en-US" sz="4267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223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PP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0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7200" y="374270"/>
            <a:ext cx="2563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ECS</a:t>
            </a:r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产品</a:t>
            </a:r>
            <a:r>
              <a:rPr kumimoji="1" lang="zh-CN" altLang="en-US" sz="3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简介</a:t>
            </a:r>
            <a:endParaRPr kumimoji="1" lang="zh-CN" altLang="en-US" sz="32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37320" y="1063229"/>
            <a:ext cx="7056784" cy="1004049"/>
          </a:xfrm>
          <a:prstGeom prst="rect">
            <a:avLst/>
          </a:prstGeom>
        </p:spPr>
        <p:txBody>
          <a:bodyPr wrap="square" lIns="34290" tIns="17145" rIns="34290" bIns="17145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弹性计算服务（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Elastic Compute Service, 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简称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ECS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）是一种处理能力可弹性伸缩的计算服务。其管理方式比物理服务器更简单高效、更稳定、更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安全，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降低开发运维的难度和整体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IT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成本，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使客户能够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更专注于核心业务创新。</a:t>
            </a:r>
          </a:p>
        </p:txBody>
      </p:sp>
      <p:pic>
        <p:nvPicPr>
          <p:cNvPr id="20" name="Picture 21" descr="pasted-image.t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82568"/>
            <a:ext cx="786380" cy="58974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34" y="2256163"/>
            <a:ext cx="2343910" cy="875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920" y="2229101"/>
            <a:ext cx="2343910" cy="8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60" y="4096370"/>
            <a:ext cx="1078260" cy="905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66"/>
          <a:stretch/>
        </p:blipFill>
        <p:spPr bwMode="auto">
          <a:xfrm>
            <a:off x="3569477" y="4104879"/>
            <a:ext cx="2553506" cy="861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矩形 32"/>
          <p:cNvSpPr/>
          <p:nvPr/>
        </p:nvSpPr>
        <p:spPr>
          <a:xfrm>
            <a:off x="681360" y="3156754"/>
            <a:ext cx="2878460" cy="957955"/>
          </a:xfrm>
          <a:prstGeom prst="rect">
            <a:avLst/>
          </a:prstGeom>
        </p:spPr>
        <p:txBody>
          <a:bodyPr wrap="square" lIns="34290" tIns="17145" rIns="34290" bIns="17145">
            <a:spAutoFit/>
          </a:bodyPr>
          <a:lstStyle/>
          <a:p>
            <a:pPr fontAlgn="base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稳定</a:t>
            </a:r>
          </a:p>
          <a:p>
            <a:pPr fontAlgn="base"/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服务可用性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99.95%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数据可靠性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99.9999999%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base"/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自动宕机迁移，自动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快照备份</a:t>
            </a:r>
          </a:p>
          <a:p>
            <a:pPr fontAlgn="base"/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系统性能报警</a:t>
            </a:r>
          </a:p>
        </p:txBody>
      </p:sp>
      <p:sp>
        <p:nvSpPr>
          <p:cNvPr id="34" name="矩形 33"/>
          <p:cNvSpPr/>
          <p:nvPr/>
        </p:nvSpPr>
        <p:spPr>
          <a:xfrm>
            <a:off x="3703836" y="3156754"/>
            <a:ext cx="2069976" cy="788630"/>
          </a:xfrm>
          <a:prstGeom prst="rect">
            <a:avLst/>
          </a:prstGeom>
        </p:spPr>
        <p:txBody>
          <a:bodyPr wrap="square" lIns="34290" tIns="17145" rIns="34290" bIns="17145">
            <a:spAutoFit/>
          </a:bodyPr>
          <a:lstStyle/>
          <a:p>
            <a:pPr fontAlgn="base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</a:t>
            </a:r>
          </a:p>
          <a:p>
            <a:pPr fontAlgn="base"/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防</a:t>
            </a:r>
            <a:r>
              <a:rPr lang="en-US" altLang="zh-CN" sz="11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DDoS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攻击</a:t>
            </a:r>
          </a:p>
          <a:p>
            <a:pPr fontAlgn="base"/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安全组规则保护</a:t>
            </a:r>
          </a:p>
          <a:p>
            <a:pPr fontAlgn="base"/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多用户隔离</a:t>
            </a:r>
          </a:p>
        </p:txBody>
      </p:sp>
      <p:sp>
        <p:nvSpPr>
          <p:cNvPr id="35" name="矩形 34"/>
          <p:cNvSpPr/>
          <p:nvPr/>
        </p:nvSpPr>
        <p:spPr>
          <a:xfrm>
            <a:off x="1719593" y="4260566"/>
            <a:ext cx="2158380" cy="619377"/>
          </a:xfrm>
          <a:prstGeom prst="rect">
            <a:avLst/>
          </a:prstGeom>
        </p:spPr>
        <p:txBody>
          <a:bodyPr wrap="square" lIns="34290" tIns="17145" rIns="34290" bIns="17145">
            <a:spAutoFit/>
          </a:bodyPr>
          <a:lstStyle/>
          <a:p>
            <a:pPr fontAlgn="base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多线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BGP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网络</a:t>
            </a:r>
          </a:p>
          <a:p>
            <a:pPr fontAlgn="base"/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多运营商接入</a:t>
            </a:r>
          </a:p>
          <a:p>
            <a:pPr fontAlgn="base"/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BGP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的最优路由算法</a:t>
            </a:r>
          </a:p>
        </p:txBody>
      </p:sp>
      <p:sp>
        <p:nvSpPr>
          <p:cNvPr id="36" name="矩形 35"/>
          <p:cNvSpPr/>
          <p:nvPr/>
        </p:nvSpPr>
        <p:spPr>
          <a:xfrm>
            <a:off x="6147793" y="4138786"/>
            <a:ext cx="2752775" cy="788630"/>
          </a:xfrm>
          <a:prstGeom prst="rect">
            <a:avLst/>
          </a:prstGeom>
        </p:spPr>
        <p:txBody>
          <a:bodyPr wrap="square" lIns="34290" tIns="17145" rIns="34290" bIns="17145">
            <a:spAutoFit/>
          </a:bodyPr>
          <a:lstStyle/>
          <a:p>
            <a:pPr fontAlgn="base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弹性</a:t>
            </a:r>
          </a:p>
          <a:p>
            <a:pPr fontAlgn="base"/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分钟内可启动或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释放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数百台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台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云服务器</a:t>
            </a:r>
          </a:p>
          <a:p>
            <a:pPr fontAlgn="base"/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分钟内停机升级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和内存</a:t>
            </a:r>
          </a:p>
          <a:p>
            <a:pPr fontAlgn="base"/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在线不停机升级带宽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317" y="1800011"/>
            <a:ext cx="244792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矩形 36"/>
          <p:cNvSpPr/>
          <p:nvPr/>
        </p:nvSpPr>
        <p:spPr>
          <a:xfrm>
            <a:off x="6819900" y="3350156"/>
            <a:ext cx="2271167" cy="1127232"/>
          </a:xfrm>
          <a:prstGeom prst="rect">
            <a:avLst/>
          </a:prstGeom>
        </p:spPr>
        <p:txBody>
          <a:bodyPr wrap="square" lIns="34290" tIns="17145" rIns="34290" bIns="17145">
            <a:spAutoFit/>
          </a:bodyPr>
          <a:lstStyle/>
          <a:p>
            <a:pPr fontAlgn="base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虚拟专有网络（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VPC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安全隔离</a:t>
            </a:r>
            <a:endParaRPr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自定义网络</a:t>
            </a:r>
            <a:endParaRPr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专线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VPN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</a:t>
            </a:r>
            <a:endParaRPr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弹性公网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775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PP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0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81988" y="227936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二</a:t>
            </a:r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、倚天剑是什么？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700" y="309348"/>
            <a:ext cx="116205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385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46151"/>
            <a:ext cx="8229600" cy="3394472"/>
          </a:xfrm>
        </p:spPr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PP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073"/>
          </a:xfrm>
          <a:prstGeom prst="rect">
            <a:avLst/>
          </a:prstGeom>
        </p:spPr>
      </p:pic>
      <p:grpSp>
        <p:nvGrpSpPr>
          <p:cNvPr id="8" name="组 7"/>
          <p:cNvGrpSpPr/>
          <p:nvPr/>
        </p:nvGrpSpPr>
        <p:grpSpPr>
          <a:xfrm>
            <a:off x="892711" y="475396"/>
            <a:ext cx="917858" cy="905457"/>
            <a:chOff x="892711" y="729396"/>
            <a:chExt cx="917858" cy="905457"/>
          </a:xfrm>
        </p:grpSpPr>
        <p:sp>
          <p:nvSpPr>
            <p:cNvPr id="4" name="圆角矩形 3"/>
            <p:cNvSpPr/>
            <p:nvPr/>
          </p:nvSpPr>
          <p:spPr>
            <a:xfrm>
              <a:off x="892711" y="729396"/>
              <a:ext cx="917858" cy="905457"/>
            </a:xfrm>
            <a:prstGeom prst="roundRect">
              <a:avLst/>
            </a:prstGeom>
            <a:noFill/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69326" y="900813"/>
              <a:ext cx="42531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1</a:t>
              </a:r>
              <a:endPara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892711" y="1897951"/>
            <a:ext cx="917858" cy="905457"/>
            <a:chOff x="892711" y="729396"/>
            <a:chExt cx="917858" cy="905457"/>
          </a:xfrm>
        </p:grpSpPr>
        <p:sp>
          <p:nvSpPr>
            <p:cNvPr id="10" name="圆角矩形 9"/>
            <p:cNvSpPr/>
            <p:nvPr/>
          </p:nvSpPr>
          <p:spPr>
            <a:xfrm>
              <a:off x="892711" y="729396"/>
              <a:ext cx="917858" cy="905457"/>
            </a:xfrm>
            <a:prstGeom prst="roundRect">
              <a:avLst/>
            </a:prstGeom>
            <a:noFill/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169326" y="900813"/>
              <a:ext cx="42531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 dirty="0" smtClean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2</a:t>
              </a:r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892711" y="3257550"/>
            <a:ext cx="917858" cy="905457"/>
            <a:chOff x="892711" y="729396"/>
            <a:chExt cx="917858" cy="905457"/>
          </a:xfrm>
        </p:grpSpPr>
        <p:sp>
          <p:nvSpPr>
            <p:cNvPr id="13" name="圆角矩形 12"/>
            <p:cNvSpPr/>
            <p:nvPr/>
          </p:nvSpPr>
          <p:spPr>
            <a:xfrm>
              <a:off x="892711" y="729396"/>
              <a:ext cx="917858" cy="905457"/>
            </a:xfrm>
            <a:prstGeom prst="roundRect">
              <a:avLst/>
            </a:prstGeom>
            <a:noFill/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69326" y="900813"/>
              <a:ext cx="42531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 dirty="0" smtClean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3</a:t>
              </a: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036894" y="43418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项目内部研发代号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049467" y="930926"/>
            <a:ext cx="663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从名字就可以看出其重要性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036894" y="1883379"/>
            <a:ext cx="6183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基于</a:t>
            </a:r>
            <a:r>
              <a:rPr kumimoji="1" lang="en-US" altLang="zh-CN" sz="24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KVM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的新一代虚拟化架构</a:t>
            </a:r>
            <a:r>
              <a:rPr kumimoji="1" lang="en-US" altLang="zh-CN" sz="24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+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高性能云盘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049467" y="2345044"/>
            <a:ext cx="663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开</a:t>
            </a:r>
            <a:r>
              <a:rPr kumimoji="1" lang="zh-CN" altLang="en-US" sz="20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源</a:t>
            </a:r>
            <a:r>
              <a:rPr kumimoji="1" lang="en-US" altLang="zh-CN" sz="20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KVM+</a:t>
            </a:r>
            <a:r>
              <a:rPr kumimoji="1" lang="zh-CN" altLang="en-US" sz="20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多项软硬件创新</a:t>
            </a:r>
            <a:r>
              <a:rPr kumimoji="1" lang="en-US" altLang="zh-CN" sz="20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+</a:t>
            </a:r>
            <a:r>
              <a:rPr kumimoji="1" lang="zh-CN" altLang="en-US" sz="20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自研高性能分布式存储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049467" y="325388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面向未来云业务的一款新产品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049467" y="3632737"/>
            <a:ext cx="663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安全、可靠性、稳定性</a:t>
            </a:r>
            <a:r>
              <a:rPr kumimoji="1" lang="zh-CN" altLang="en-US" sz="20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、</a:t>
            </a:r>
            <a:r>
              <a:rPr kumimoji="1" lang="zh-CN" altLang="en-US" sz="20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性能</a:t>
            </a:r>
            <a:r>
              <a:rPr kumimoji="1" lang="zh-CN" altLang="en-US" sz="20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均</a:t>
            </a:r>
            <a:r>
              <a:rPr kumimoji="1" lang="zh-CN" altLang="en-US" sz="20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达到金融</a:t>
            </a:r>
            <a:r>
              <a:rPr kumimoji="1" lang="zh-CN" altLang="en-US" sz="20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级业务需求</a:t>
            </a:r>
            <a:endParaRPr kumimoji="1" lang="zh-CN" altLang="en-US" sz="2000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2710" y="4290007"/>
            <a:ext cx="7438489" cy="685373"/>
          </a:xfrm>
          <a:prstGeom prst="rect">
            <a:avLst/>
          </a:prstGeom>
          <a:gradFill>
            <a:gsLst>
              <a:gs pos="71250">
                <a:srgbClr val="028DE6"/>
              </a:gs>
              <a:gs pos="0">
                <a:srgbClr val="03D4A8"/>
              </a:gs>
              <a:gs pos="25000">
                <a:srgbClr val="21D6E0"/>
              </a:gs>
              <a:gs pos="50000">
                <a:srgbClr val="0087E6"/>
              </a:gs>
              <a:gs pos="100000">
                <a:srgbClr val="005CBF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 smtClean="0"/>
              <a:t>ECS 2.0 !!!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382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8301"/>
            <a:ext cx="8229600" cy="3394472"/>
          </a:xfrm>
        </p:spPr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PP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073"/>
          </a:xfrm>
          <a:prstGeom prst="rect">
            <a:avLst/>
          </a:prstGeom>
        </p:spPr>
      </p:pic>
      <p:grpSp>
        <p:nvGrpSpPr>
          <p:cNvPr id="9" name="组 8"/>
          <p:cNvGrpSpPr/>
          <p:nvPr/>
        </p:nvGrpSpPr>
        <p:grpSpPr>
          <a:xfrm>
            <a:off x="870939" y="2148329"/>
            <a:ext cx="838118" cy="756193"/>
            <a:chOff x="892711" y="729396"/>
            <a:chExt cx="917858" cy="905457"/>
          </a:xfrm>
        </p:grpSpPr>
        <p:sp>
          <p:nvSpPr>
            <p:cNvPr id="10" name="圆角矩形 9"/>
            <p:cNvSpPr/>
            <p:nvPr/>
          </p:nvSpPr>
          <p:spPr>
            <a:xfrm>
              <a:off x="892711" y="729396"/>
              <a:ext cx="917858" cy="905457"/>
            </a:xfrm>
            <a:prstGeom prst="roundRect">
              <a:avLst/>
            </a:prstGeom>
            <a:noFill/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115138" y="860909"/>
              <a:ext cx="42531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 dirty="0" smtClean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2</a:t>
              </a:r>
            </a:p>
          </p:txBody>
        </p:sp>
      </p:grpSp>
      <p:grpSp>
        <p:nvGrpSpPr>
          <p:cNvPr id="25" name="组 8"/>
          <p:cNvGrpSpPr/>
          <p:nvPr/>
        </p:nvGrpSpPr>
        <p:grpSpPr>
          <a:xfrm>
            <a:off x="872699" y="1125072"/>
            <a:ext cx="838118" cy="756193"/>
            <a:chOff x="892711" y="729396"/>
            <a:chExt cx="917858" cy="905457"/>
          </a:xfrm>
        </p:grpSpPr>
        <p:sp>
          <p:nvSpPr>
            <p:cNvPr id="26" name="圆角矩形 25"/>
            <p:cNvSpPr/>
            <p:nvPr/>
          </p:nvSpPr>
          <p:spPr>
            <a:xfrm>
              <a:off x="892711" y="729396"/>
              <a:ext cx="917858" cy="905457"/>
            </a:xfrm>
            <a:prstGeom prst="roundRect">
              <a:avLst/>
            </a:prstGeom>
            <a:noFill/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文本框 10"/>
            <p:cNvSpPr txBox="1"/>
            <p:nvPr/>
          </p:nvSpPr>
          <p:spPr>
            <a:xfrm>
              <a:off x="1115138" y="860909"/>
              <a:ext cx="465562" cy="700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1</a:t>
              </a:r>
              <a:endPara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28" name="组 8"/>
          <p:cNvGrpSpPr/>
          <p:nvPr/>
        </p:nvGrpSpPr>
        <p:grpSpPr>
          <a:xfrm>
            <a:off x="865536" y="3148830"/>
            <a:ext cx="838118" cy="756193"/>
            <a:chOff x="892711" y="729396"/>
            <a:chExt cx="917858" cy="905457"/>
          </a:xfrm>
        </p:grpSpPr>
        <p:sp>
          <p:nvSpPr>
            <p:cNvPr id="29" name="圆角矩形 28"/>
            <p:cNvSpPr/>
            <p:nvPr/>
          </p:nvSpPr>
          <p:spPr>
            <a:xfrm>
              <a:off x="892711" y="729396"/>
              <a:ext cx="917858" cy="905457"/>
            </a:xfrm>
            <a:prstGeom prst="roundRect">
              <a:avLst/>
            </a:prstGeom>
            <a:noFill/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文本框 10"/>
            <p:cNvSpPr txBox="1"/>
            <p:nvPr/>
          </p:nvSpPr>
          <p:spPr>
            <a:xfrm>
              <a:off x="1115138" y="860909"/>
              <a:ext cx="465562" cy="700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3</a:t>
              </a:r>
              <a:endPara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31" name="组 8"/>
          <p:cNvGrpSpPr/>
          <p:nvPr/>
        </p:nvGrpSpPr>
        <p:grpSpPr>
          <a:xfrm>
            <a:off x="880144" y="4152321"/>
            <a:ext cx="838118" cy="756193"/>
            <a:chOff x="892711" y="729396"/>
            <a:chExt cx="917858" cy="905457"/>
          </a:xfrm>
        </p:grpSpPr>
        <p:sp>
          <p:nvSpPr>
            <p:cNvPr id="32" name="圆角矩形 31"/>
            <p:cNvSpPr/>
            <p:nvPr/>
          </p:nvSpPr>
          <p:spPr>
            <a:xfrm>
              <a:off x="892711" y="729396"/>
              <a:ext cx="917858" cy="905457"/>
            </a:xfrm>
            <a:prstGeom prst="roundRect">
              <a:avLst/>
            </a:prstGeom>
            <a:noFill/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文本框 10"/>
            <p:cNvSpPr txBox="1"/>
            <p:nvPr/>
          </p:nvSpPr>
          <p:spPr>
            <a:xfrm>
              <a:off x="1115138" y="860909"/>
              <a:ext cx="465562" cy="700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4</a:t>
              </a:r>
              <a:endPara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37" name="文本框 5"/>
          <p:cNvSpPr txBox="1"/>
          <p:nvPr/>
        </p:nvSpPr>
        <p:spPr>
          <a:xfrm>
            <a:off x="457200" y="374270"/>
            <a:ext cx="3387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ECS 2.0</a:t>
            </a:r>
            <a:r>
              <a:rPr kumimoji="1" lang="zh-CN" altLang="en-US" sz="3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设计目标</a:t>
            </a:r>
            <a:endParaRPr kumimoji="1" lang="zh-CN" altLang="en-US" sz="32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7" name="右大括号 16"/>
          <p:cNvSpPr/>
          <p:nvPr/>
        </p:nvSpPr>
        <p:spPr>
          <a:xfrm>
            <a:off x="5715000" y="1234905"/>
            <a:ext cx="1230086" cy="347860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298371" y="1173320"/>
            <a:ext cx="1905000" cy="6463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/>
              <a:t>安全</a:t>
            </a:r>
            <a:endParaRPr lang="zh-CN" altLang="en-US" sz="3200" dirty="0"/>
          </a:p>
        </p:txBody>
      </p:sp>
      <p:sp>
        <p:nvSpPr>
          <p:cNvPr id="39" name="圆角矩形 38"/>
          <p:cNvSpPr/>
          <p:nvPr/>
        </p:nvSpPr>
        <p:spPr>
          <a:xfrm>
            <a:off x="3298371" y="2179625"/>
            <a:ext cx="1905000" cy="6463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/>
              <a:t>高可靠</a:t>
            </a:r>
            <a:endParaRPr lang="zh-CN" altLang="en-US" sz="3200" dirty="0"/>
          </a:p>
        </p:txBody>
      </p:sp>
      <p:sp>
        <p:nvSpPr>
          <p:cNvPr id="40" name="圆角矩形 39"/>
          <p:cNvSpPr/>
          <p:nvPr/>
        </p:nvSpPr>
        <p:spPr>
          <a:xfrm>
            <a:off x="3325585" y="3227870"/>
            <a:ext cx="1905000" cy="6463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/>
              <a:t>稳定</a:t>
            </a:r>
            <a:endParaRPr lang="zh-CN" altLang="en-US" sz="3200" dirty="0"/>
          </a:p>
        </p:txBody>
      </p:sp>
      <p:sp>
        <p:nvSpPr>
          <p:cNvPr id="41" name="圆角矩形 40"/>
          <p:cNvSpPr/>
          <p:nvPr/>
        </p:nvSpPr>
        <p:spPr>
          <a:xfrm>
            <a:off x="3325585" y="4231361"/>
            <a:ext cx="1905000" cy="6463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/>
              <a:t>高性能</a:t>
            </a:r>
            <a:endParaRPr lang="zh-CN" altLang="en-US" sz="3200" dirty="0"/>
          </a:p>
        </p:txBody>
      </p:sp>
      <p:sp>
        <p:nvSpPr>
          <p:cNvPr id="42" name="圆角矩形 41"/>
          <p:cNvSpPr/>
          <p:nvPr/>
        </p:nvSpPr>
        <p:spPr>
          <a:xfrm>
            <a:off x="7358743" y="1349827"/>
            <a:ext cx="925286" cy="300445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 smtClean="0"/>
              <a:t>易</a:t>
            </a:r>
            <a:endParaRPr lang="en-US" altLang="zh-CN" sz="4000" dirty="0" smtClean="0"/>
          </a:p>
          <a:p>
            <a:pPr algn="ctr"/>
            <a:r>
              <a:rPr lang="zh-CN" altLang="en-US" sz="4000" dirty="0" smtClean="0"/>
              <a:t>运</a:t>
            </a:r>
            <a:endParaRPr lang="en-US" altLang="zh-CN" sz="4000" dirty="0" smtClean="0"/>
          </a:p>
          <a:p>
            <a:pPr algn="ctr"/>
            <a:r>
              <a:rPr lang="zh-CN" altLang="en-US" sz="4000" dirty="0" smtClean="0"/>
              <a:t>维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50246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PP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0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81988" y="2279362"/>
            <a:ext cx="5317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三、</a:t>
            </a:r>
            <a:r>
              <a:rPr kumimoji="1" lang="en-US" altLang="zh-CN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ECS2.0 </a:t>
            </a:r>
            <a:r>
              <a:rPr kumimoji="1" lang="zh-CN" altLang="en-US" sz="32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虚拟化技术架构</a:t>
            </a:r>
          </a:p>
        </p:txBody>
      </p:sp>
    </p:spTree>
    <p:extLst>
      <p:ext uri="{BB962C8B-B14F-4D97-AF65-F5344CB8AC3E}">
        <p14:creationId xmlns:p14="http://schemas.microsoft.com/office/powerpoint/2010/main" val="245738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2800" dirty="0" smtClean="0">
            <a:solidFill>
              <a:srgbClr val="FFFFFF"/>
            </a:solidFill>
            <a:latin typeface="微软雅黑"/>
            <a:ea typeface="微软雅黑"/>
            <a:cs typeface="微软雅黑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2550</TotalTime>
  <Words>1003</Words>
  <Application>Microsoft Office PowerPoint</Application>
  <PresentationFormat>全屏显示(16:9)</PresentationFormat>
  <Paragraphs>181</Paragraphs>
  <Slides>26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张献涛(旭卿)</dc:creator>
  <cp:lastModifiedBy>旭卿</cp:lastModifiedBy>
  <cp:revision>103</cp:revision>
  <dcterms:created xsi:type="dcterms:W3CDTF">2015-09-24T04:12:14Z</dcterms:created>
  <dcterms:modified xsi:type="dcterms:W3CDTF">2015-10-14T07:19:55Z</dcterms:modified>
</cp:coreProperties>
</file>